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404" r:id="rId3"/>
    <p:sldId id="360" r:id="rId4"/>
    <p:sldId id="388" r:id="rId5"/>
    <p:sldId id="393" r:id="rId6"/>
    <p:sldId id="399" r:id="rId7"/>
    <p:sldId id="391" r:id="rId8"/>
    <p:sldId id="390" r:id="rId9"/>
    <p:sldId id="3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ian Drewel / True" initials="KD/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8FF"/>
    <a:srgbClr val="FF7878"/>
    <a:srgbClr val="32D7D2"/>
    <a:srgbClr val="FFC314"/>
    <a:srgbClr val="DC69D7"/>
    <a:srgbClr val="3287FF"/>
    <a:srgbClr val="0069FF"/>
    <a:srgbClr val="50E6E6"/>
    <a:srgbClr val="78F5F5"/>
    <a:srgbClr val="00C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8"/>
    <p:restoredTop sz="95673"/>
  </p:normalViewPr>
  <p:slideViewPr>
    <p:cSldViewPr snapToGrid="0" snapToObjects="1">
      <p:cViewPr varScale="1">
        <p:scale>
          <a:sx n="99" d="100"/>
          <a:sy n="99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4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9330-1344-F74D-83B1-40A6245E857E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85A3-060A-2F47-8FBD-8986B87D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777B-4B77-284B-87E3-047D8DE25BDC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A8CA-F085-1E42-88E6-DD2D73ED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8CA-F085-1E42-88E6-DD2D73ED5D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9078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8CA-F085-1E42-88E6-DD2D73ED5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1471-2717-6D46-9560-3BCC331E05AB}" type="datetimeFigureOut">
              <a:rPr lang="nl-NL" smtClean="0"/>
              <a:t>18-06-19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8B7-AC93-EB4B-A28F-3BE76E8FF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3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Tr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4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598170" y="1736726"/>
            <a:ext cx="10515600" cy="1325563"/>
          </a:xfrm>
        </p:spPr>
        <p:txBody>
          <a:bodyPr/>
          <a:lstStyle/>
          <a:p>
            <a: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  <a:t>Presentation</a:t>
            </a:r>
            <a:b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</a:br>
            <a:r>
              <a:rPr lang="nl-NL" sz="4400" dirty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rPr>
              <a:t>titel slide</a:t>
            </a:r>
          </a:p>
        </p:txBody>
      </p:sp>
    </p:spTree>
    <p:extLst>
      <p:ext uri="{BB962C8B-B14F-4D97-AF65-F5344CB8AC3E}">
        <p14:creationId xmlns:p14="http://schemas.microsoft.com/office/powerpoint/2010/main" val="5860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1471-2717-6D46-9560-3BCC331E05AB}" type="datetimeFigureOut">
              <a:rPr lang="nl-NL" smtClean="0"/>
              <a:t>18-06-19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B8B7-AC93-EB4B-A28F-3BE76E8FFD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6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3wvZLJFr3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8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616149" y="21158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598170" y="2375674"/>
            <a:ext cx="5789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True &amp; Dell:</a:t>
            </a:r>
          </a:p>
          <a:p>
            <a:r>
              <a:rPr lang="en-US" sz="44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Landscaping a smarter digital world</a:t>
            </a:r>
            <a:endParaRPr lang="nl-NL" sz="44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1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10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65" y="1140278"/>
            <a:ext cx="4577712" cy="52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4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e - Outsmarting Technology">
            <a:hlinkClick r:id="" action="ppaction://media"/>
            <a:extLst>
              <a:ext uri="{FF2B5EF4-FFF2-40B4-BE49-F238E27FC236}">
                <a16:creationId xmlns:a16="http://schemas.microsoft.com/office/drawing/2014/main" id="{8385AD08-76ED-954E-946C-77C1FD9FC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Introductie True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6" y="6392007"/>
            <a:ext cx="199294" cy="199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026442"/>
            <a:ext cx="5215190" cy="5215190"/>
          </a:xfrm>
          <a:prstGeom prst="rect">
            <a:avLst/>
          </a:prstGeom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36FAC3AC-5B22-C84E-872B-51A45637589A}"/>
              </a:ext>
            </a:extLst>
          </p:cNvPr>
          <p:cNvSpPr txBox="1"/>
          <p:nvPr/>
        </p:nvSpPr>
        <p:spPr>
          <a:xfrm>
            <a:off x="678315" y="2104841"/>
            <a:ext cx="6320865" cy="43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Managed Hosting provider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Sinds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2000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140 professionals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True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Webspace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Managed hosting for websites,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webshops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webapplications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True Workspace: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Digital workspace solutions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Gespecialiseerd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 in:</a:t>
            </a:r>
          </a:p>
          <a:p>
            <a:pPr marL="800100" lvl="1" indent="-342900" defTabSz="1077754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Pro Light" charset="0"/>
                <a:cs typeface="DINPro Light" charset="0"/>
              </a:rPr>
              <a:t>High availability, security and scalability</a:t>
            </a:r>
          </a:p>
          <a:p>
            <a:pPr marL="342900" indent="-342900" defTabSz="1077754">
              <a:lnSpc>
                <a:spcPct val="130000"/>
              </a:lnSpc>
              <a:buFont typeface="Arial" charset="0"/>
              <a:buChar char="•"/>
            </a:pPr>
            <a:endParaRPr lang="en-US" dirty="0">
              <a:solidFill>
                <a:schemeClr val="bg1"/>
              </a:solidFill>
              <a:latin typeface="Helvetica" pitchFamily="2" charset="0"/>
              <a:ea typeface="DINPro Light" charset="0"/>
              <a:cs typeface="DINPro Light" charset="0"/>
            </a:endParaRPr>
          </a:p>
          <a:p>
            <a:pPr defTabSz="1077754">
              <a:lnSpc>
                <a:spcPct val="130000"/>
              </a:lnSpc>
            </a:pPr>
            <a:endParaRPr lang="en-US" dirty="0">
              <a:solidFill>
                <a:schemeClr val="bg1"/>
              </a:solidFill>
              <a:latin typeface="Helvetica" pitchFamily="2" charset="0"/>
              <a:ea typeface="DINPro Light" charset="0"/>
              <a:cs typeface="DIN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2">
            <a:extLst>
              <a:ext uri="{FF2B5EF4-FFF2-40B4-BE49-F238E27FC236}">
                <a16:creationId xmlns:a16="http://schemas.microsoft.com/office/drawing/2014/main" id="{B3379471-6166-104F-8185-63B93BAF0C61}"/>
              </a:ext>
            </a:extLst>
          </p:cNvPr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Hosted</a:t>
            </a:r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 </a:t>
            </a:r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by</a:t>
            </a:r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 True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F23B06-E9C7-AD49-88FD-680E5D247243}"/>
              </a:ext>
            </a:extLst>
          </p:cNvPr>
          <p:cNvGrpSpPr/>
          <p:nvPr/>
        </p:nvGrpSpPr>
        <p:grpSpPr>
          <a:xfrm>
            <a:off x="1930696" y="1271286"/>
            <a:ext cx="8330608" cy="5068272"/>
            <a:chOff x="-520776" y="1067765"/>
            <a:chExt cx="10296000" cy="6264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091526-5309-EF49-8574-3234B0838BCE}"/>
                </a:ext>
              </a:extLst>
            </p:cNvPr>
            <p:cNvGrpSpPr/>
            <p:nvPr/>
          </p:nvGrpSpPr>
          <p:grpSpPr>
            <a:xfrm>
              <a:off x="7471224" y="1067766"/>
              <a:ext cx="2304000" cy="1296000"/>
              <a:chOff x="6963711" y="1087829"/>
              <a:chExt cx="3055772" cy="171887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82FA0B-B359-9F43-B38A-D4F2BF536EA3}"/>
                  </a:ext>
                </a:extLst>
              </p:cNvPr>
              <p:cNvSpPr/>
              <p:nvPr/>
            </p:nvSpPr>
            <p:spPr>
              <a:xfrm>
                <a:off x="6963712" y="1087829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61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E4C1A11-5E84-754A-940B-0DFCCA42B1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88" b="31483"/>
              <a:stretch/>
            </p:blipFill>
            <p:spPr>
              <a:xfrm>
                <a:off x="6963711" y="1511300"/>
                <a:ext cx="3055771" cy="777427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B8271C1-803A-6C4A-A9FE-0C0480DA0DB8}"/>
                </a:ext>
              </a:extLst>
            </p:cNvPr>
            <p:cNvGrpSpPr/>
            <p:nvPr/>
          </p:nvGrpSpPr>
          <p:grpSpPr>
            <a:xfrm>
              <a:off x="-520776" y="2723765"/>
              <a:ext cx="2304000" cy="1296000"/>
              <a:chOff x="6961703" y="4775198"/>
              <a:chExt cx="3055771" cy="171887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78577B-40AA-6B49-80B6-2C8C87848A2E}"/>
                  </a:ext>
                </a:extLst>
              </p:cNvPr>
              <p:cNvSpPr/>
              <p:nvPr/>
            </p:nvSpPr>
            <p:spPr>
              <a:xfrm>
                <a:off x="6961703" y="4775199"/>
                <a:ext cx="3055771" cy="1718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61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3462FDF-DA57-BD4C-8410-803FC06431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47" r="20816"/>
              <a:stretch/>
            </p:blipFill>
            <p:spPr>
              <a:xfrm>
                <a:off x="7601797" y="4775198"/>
                <a:ext cx="1779598" cy="171887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99ECD7-12E3-CA45-A2CD-001C45E75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20776" y="1067765"/>
              <a:ext cx="2304000" cy="1296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91A902-8DAF-384E-8D9B-401CB326A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0776" y="4379765"/>
              <a:ext cx="2304000" cy="1296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70C589-2600-7744-A231-D21892842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0776" y="6035765"/>
              <a:ext cx="2304000" cy="129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E8A589-C75C-784A-BB38-A226D988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3224" y="1067765"/>
              <a:ext cx="2304000" cy="1296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977144A-2F57-4D4D-B512-870A968D5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3224" y="2723765"/>
              <a:ext cx="2304000" cy="1296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5104353-5B4E-6048-BD9C-D5B823A0F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43224" y="4379765"/>
              <a:ext cx="2304000" cy="1296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09EE68F-3730-C344-8BAC-048DCC56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3224" y="6035765"/>
              <a:ext cx="2304000" cy="1296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4CECF0-FD9F-BE4C-8E77-98FB9982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07224" y="1067765"/>
              <a:ext cx="2304000" cy="1296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91673EF-3500-0242-9475-474DD774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07224" y="2723765"/>
              <a:ext cx="2304000" cy="12960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0273E49-09A0-8448-89BB-FAEC4122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7224" y="4379765"/>
              <a:ext cx="2304000" cy="12960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12CDC5C-2033-4F4D-A02B-3E116E98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07224" y="6035765"/>
              <a:ext cx="2304000" cy="1296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D55CC81-CAA5-FD42-81CF-64DF260FE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71224" y="2723765"/>
              <a:ext cx="2304000" cy="1296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49299ED-92E5-0E49-9FB4-4D61FB67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71224" y="4379765"/>
              <a:ext cx="2304000" cy="1296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39C82C4-0CEB-E04F-903F-C5B0DD342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71224" y="6035765"/>
              <a:ext cx="2304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17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87" y="1058911"/>
            <a:ext cx="5081990" cy="4669037"/>
          </a:xfrm>
          <a:prstGeom prst="rect">
            <a:avLst/>
          </a:prstGeom>
        </p:spPr>
      </p:pic>
      <p:sp>
        <p:nvSpPr>
          <p:cNvPr id="8" name="Tekstvak 5"/>
          <p:cNvSpPr txBox="1"/>
          <p:nvPr/>
        </p:nvSpPr>
        <p:spPr>
          <a:xfrm>
            <a:off x="598169" y="1828515"/>
            <a:ext cx="4740185" cy="258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Technisch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beheer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de hosting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omgeving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wordt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uitgevoerd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door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hostingprovider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werkzaamheden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aan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het datacenter,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netwerk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besturingssysteem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geïnstalleerde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services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worden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uitgevoerd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door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hostingprovider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</p:txBody>
      </p:sp>
      <p:sp>
        <p:nvSpPr>
          <p:cNvPr id="9" name="Tekstvak 10"/>
          <p:cNvSpPr txBox="1"/>
          <p:nvPr/>
        </p:nvSpPr>
        <p:spPr>
          <a:xfrm>
            <a:off x="598170" y="518442"/>
            <a:ext cx="703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Wat is managed hosting?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1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98170" y="1765347"/>
            <a:ext cx="6525441" cy="36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kunnen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zich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focus op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hun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core business (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onbezorgd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groeien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)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Supertechneuten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die 24/7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meekijken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Altijd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secure &amp; up-to-date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Onze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experts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optimaliseren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proactief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systemen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gehele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softwarestack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.</a:t>
            </a: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Compliant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zijn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blijven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in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een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alsmaar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veranderende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wereld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342900" indent="-342900" defTabSz="950400">
              <a:lnSpc>
                <a:spcPct val="130000"/>
              </a:lnSpc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True is ISO 27001, NEN 7510, ISO 9001, ISO 14001 en ISAE 3402 type I &amp; II gecertificeerd.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98170" y="518442"/>
            <a:ext cx="61509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Onderscheiden vermogen van True </a:t>
            </a:r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webpace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13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D0B610-C351-BA4B-B145-0180C3E44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46" y="617234"/>
            <a:ext cx="11363271" cy="73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7D4760-521F-1443-AC4E-0E5A2D0E2242}"/>
              </a:ext>
            </a:extLst>
          </p:cNvPr>
          <p:cNvGrpSpPr/>
          <p:nvPr/>
        </p:nvGrpSpPr>
        <p:grpSpPr>
          <a:xfrm>
            <a:off x="1595696" y="1087828"/>
            <a:ext cx="9000608" cy="5281149"/>
            <a:chOff x="1415325" y="822704"/>
            <a:chExt cx="9452458" cy="554627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D3A9A0-804A-0F4C-AA6F-3B1326F870FD}"/>
                </a:ext>
              </a:extLst>
            </p:cNvPr>
            <p:cNvGrpSpPr/>
            <p:nvPr/>
          </p:nvGrpSpPr>
          <p:grpSpPr>
            <a:xfrm>
              <a:off x="4474240" y="822704"/>
              <a:ext cx="3017127" cy="5235321"/>
              <a:chOff x="4486117" y="822704"/>
              <a:chExt cx="3017127" cy="523532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F37856F-4007-8844-8D6C-DC533062D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893" r="4974"/>
              <a:stretch/>
            </p:blipFill>
            <p:spPr>
              <a:xfrm>
                <a:off x="4563803" y="4495925"/>
                <a:ext cx="2861754" cy="15621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EAC87B-2DB1-F747-A732-D3B184273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8889" y="822704"/>
                <a:ext cx="1711583" cy="1711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C7DF85F-CC8E-A145-A929-0B45E0B2C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6117" y="3123930"/>
                <a:ext cx="3017127" cy="782352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471F12-8467-5745-912A-3D4BD8101E7B}"/>
                </a:ext>
              </a:extLst>
            </p:cNvPr>
            <p:cNvGrpSpPr/>
            <p:nvPr/>
          </p:nvGrpSpPr>
          <p:grpSpPr>
            <a:xfrm>
              <a:off x="7692783" y="1036568"/>
              <a:ext cx="3175000" cy="5065570"/>
              <a:chOff x="7692783" y="1036568"/>
              <a:chExt cx="3175000" cy="506557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850353-7707-5C4B-B3D8-A8B60D010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8487" y="1036568"/>
                <a:ext cx="2983593" cy="128384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026EBA5-FBEF-1443-AC3D-1D651FAD4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48" y="4910270"/>
                <a:ext cx="2979671" cy="11918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84C7E73-5C64-D148-8FCD-5936EA2D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2783" y="3123930"/>
                <a:ext cx="3175000" cy="81280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0767DBE-CF78-3D42-BF31-7A34E965FA1B}"/>
                </a:ext>
              </a:extLst>
            </p:cNvPr>
            <p:cNvGrpSpPr/>
            <p:nvPr/>
          </p:nvGrpSpPr>
          <p:grpSpPr>
            <a:xfrm>
              <a:off x="1415325" y="917222"/>
              <a:ext cx="2857500" cy="5451756"/>
              <a:chOff x="1415325" y="917222"/>
              <a:chExt cx="2857500" cy="545175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91EA99A-42A5-3B46-A302-F86490ECE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9651" t="10830" r="21118" b="10784"/>
              <a:stretch/>
            </p:blipFill>
            <p:spPr>
              <a:xfrm>
                <a:off x="1974830" y="4643429"/>
                <a:ext cx="1738490" cy="172554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5716410-4790-C64C-AD5B-AF415B081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325" y="917222"/>
                <a:ext cx="2857500" cy="13208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D8A75B8-131A-164F-A49D-1F4AA3AF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6989" y="2885333"/>
                <a:ext cx="2594173" cy="1167378"/>
              </a:xfrm>
              <a:prstGeom prst="rect">
                <a:avLst/>
              </a:prstGeom>
            </p:spPr>
          </p:pic>
        </p:grpSp>
      </p:grpSp>
      <p:sp>
        <p:nvSpPr>
          <p:cNvPr id="14" name="Tekstvak 12">
            <a:extLst>
              <a:ext uri="{FF2B5EF4-FFF2-40B4-BE49-F238E27FC236}">
                <a16:creationId xmlns:a16="http://schemas.microsoft.com/office/drawing/2014/main" id="{F4629794-5922-0448-BA60-E82069B8E93E}"/>
              </a:ext>
            </a:extLst>
          </p:cNvPr>
          <p:cNvSpPr txBox="1"/>
          <p:nvPr/>
        </p:nvSpPr>
        <p:spPr>
          <a:xfrm>
            <a:off x="598170" y="518442"/>
            <a:ext cx="70345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Digital </a:t>
            </a:r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workspace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</a:t>
            </a:r>
            <a:r>
              <a:rPr lang="nl-NL" sz="3100" dirty="0" err="1">
                <a:latin typeface="Helvetica" pitchFamily="2" charset="0"/>
                <a:ea typeface="DIN Pro Medium" charset="0"/>
                <a:cs typeface="DIN Pro Medium" charset="0"/>
              </a:rPr>
              <a:t>by</a:t>
            </a:r>
            <a:r>
              <a:rPr lang="nl-NL" sz="3100" dirty="0">
                <a:latin typeface="Helvetica" pitchFamily="2" charset="0"/>
                <a:ea typeface="DIN Pro Medium" charset="0"/>
                <a:cs typeface="DIN Pro Medium" charset="0"/>
              </a:rPr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40291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6" name="Tekstvak 6"/>
          <p:cNvSpPr txBox="1"/>
          <p:nvPr/>
        </p:nvSpPr>
        <p:spPr>
          <a:xfrm>
            <a:off x="598170" y="518442"/>
            <a:ext cx="6313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Onderscheidend vermogen van True </a:t>
            </a:r>
            <a:r>
              <a:rPr lang="nl-NL" sz="31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Workspace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sp>
        <p:nvSpPr>
          <p:cNvPr id="8" name="Tekstvak 15"/>
          <p:cNvSpPr txBox="1"/>
          <p:nvPr/>
        </p:nvSpPr>
        <p:spPr>
          <a:xfrm>
            <a:off x="598168" y="2058588"/>
            <a:ext cx="6454922" cy="42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Nieuwe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functionaliteit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sneller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beschikbaar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Gemakkelijker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meebewegen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marktdynamiek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Optimale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productiviteit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specialisten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Veiligheid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Vergroot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wendbaarheid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Reduceer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kosten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standaardisatie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Verklein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risico’s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met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gedeelde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assets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Versterk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samenwerking</a:t>
            </a:r>
            <a:endParaRPr lang="en-US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nl-NL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True is ISO 27001, NEN 7510, ISO 9001, ISO 14001 en ISAE 3402 type I &amp; II gecertificeerd.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0" y="1087829"/>
            <a:ext cx="3781132" cy="53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46" y="981523"/>
            <a:ext cx="4325469" cy="4866153"/>
          </a:xfrm>
          <a:prstGeom prst="rect">
            <a:avLst/>
          </a:prstGeom>
        </p:spPr>
      </p:pic>
      <p:sp>
        <p:nvSpPr>
          <p:cNvPr id="4" name="Tekstvak 10"/>
          <p:cNvSpPr txBox="1"/>
          <p:nvPr/>
        </p:nvSpPr>
        <p:spPr>
          <a:xfrm>
            <a:off x="598170" y="518442"/>
            <a:ext cx="703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Workspace vs. </a:t>
            </a:r>
            <a:r>
              <a:rPr lang="en-US" sz="3200" dirty="0" err="1">
                <a:solidFill>
                  <a:schemeClr val="bg1"/>
                </a:solidFill>
                <a:latin typeface="Helvetica" pitchFamily="2" charset="0"/>
                <a:ea typeface="DIN Pro Medium" charset="0"/>
                <a:cs typeface="DIN Pro Medium" charset="0"/>
              </a:rPr>
              <a:t>Webspace</a:t>
            </a:r>
            <a:endParaRPr lang="nl-NL" sz="3100" dirty="0">
              <a:solidFill>
                <a:schemeClr val="bg1"/>
              </a:solidFill>
              <a:latin typeface="Helvetica" pitchFamily="2" charset="0"/>
              <a:ea typeface="DIN Pro Medium" charset="0"/>
              <a:cs typeface="DIN Pro Medium" charset="0"/>
            </a:endParaRPr>
          </a:p>
        </p:txBody>
      </p:sp>
      <p:pic>
        <p:nvPicPr>
          <p:cNvPr id="5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77" y="6392008"/>
            <a:ext cx="199292" cy="199292"/>
          </a:xfrm>
          <a:prstGeom prst="rect">
            <a:avLst/>
          </a:prstGeom>
        </p:spPr>
      </p:pic>
      <p:sp>
        <p:nvSpPr>
          <p:cNvPr id="6" name="Tekstvak 15">
            <a:extLst>
              <a:ext uri="{FF2B5EF4-FFF2-40B4-BE49-F238E27FC236}">
                <a16:creationId xmlns:a16="http://schemas.microsoft.com/office/drawing/2014/main" id="{FBFD6CAA-E15E-1249-9C0E-D00C90129701}"/>
              </a:ext>
            </a:extLst>
          </p:cNvPr>
          <p:cNvSpPr txBox="1"/>
          <p:nvPr/>
        </p:nvSpPr>
        <p:spPr>
          <a:xfrm>
            <a:off x="598167" y="2058588"/>
            <a:ext cx="6562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Workspace: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voornamelijk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Microsoft &amp; Citrix (closed source)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Vastgelegde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technieken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waar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je op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kan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studeren</a:t>
            </a: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Gericht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 interne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processen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Complete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digitale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transformatie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van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bedrijven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(impact)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Webspace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vooral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open source: Linux, Apache, MySQL, PHP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Nieuwe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technieken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die je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zelf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moet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uitzoeken</a:t>
            </a:r>
            <a:endParaRPr lang="en-US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Hoofdzakelijk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gericht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op online 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activiteiten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 (website /app /</a:t>
            </a:r>
            <a:r>
              <a:rPr lang="en-US" sz="1600" dirty="0" err="1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webshop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  <a:ea typeface="DIN Pro" charset="0"/>
                <a:cs typeface="DIN Pro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nl-NL" sz="1600" dirty="0">
              <a:solidFill>
                <a:schemeClr val="bg1"/>
              </a:solidFill>
              <a:latin typeface="Helvetica" pitchFamily="2" charset="0"/>
              <a:ea typeface="DIN Pro" charset="0"/>
              <a:cs typeface="DI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2099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278</Words>
  <Application>Microsoft Macintosh PowerPoint</Application>
  <PresentationFormat>Widescreen</PresentationFormat>
  <Paragraphs>45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DINPro Medium</vt:lpstr>
      <vt:lpstr>Helvetica</vt:lpstr>
      <vt:lpstr>Aangepast 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Davey Vorstenbosch</dc:creator>
  <cp:lastModifiedBy>Sjors van Santen / True</cp:lastModifiedBy>
  <cp:revision>221</cp:revision>
  <cp:lastPrinted>2018-07-24T09:28:16Z</cp:lastPrinted>
  <dcterms:created xsi:type="dcterms:W3CDTF">2017-07-04T08:54:00Z</dcterms:created>
  <dcterms:modified xsi:type="dcterms:W3CDTF">2019-06-18T08:13:32Z</dcterms:modified>
</cp:coreProperties>
</file>